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6858000" cy="9144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1648" y="4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HCV\C&#243;pia%20de%20Adrian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100"/>
              <a:t>Soropositivo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1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1">
                  <a:alpha val="85000"/>
                </a:schemeClr>
              </a:solidFill>
              <a:ln w="9525" cap="flat" cmpd="sng" algn="ctr">
                <a:solidFill>
                  <a:schemeClr val="accent1">
                    <a:lumMod val="75000"/>
                  </a:schemeClr>
                </a:solidFill>
                <a:round/>
              </a:ln>
              <a:effectLst/>
              <a:sp3d contourW="9525">
                <a:contourClr>
                  <a:schemeClr val="accent1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BA46-483C-A354-A687FF8A7BF7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>
                  <a:alpha val="85000"/>
                </a:schemeClr>
              </a:solidFill>
              <a:ln w="9525" cap="flat" cmpd="sng" algn="ctr">
                <a:solidFill>
                  <a:schemeClr val="accent2">
                    <a:lumMod val="75000"/>
                  </a:schemeClr>
                </a:solidFill>
                <a:round/>
              </a:ln>
              <a:effectLst/>
              <a:sp3d contourW="9525">
                <a:contourClr>
                  <a:schemeClr val="accent2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BA46-483C-A354-A687FF8A7BF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'Parte I'!$B$41:$B$42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'Parte I'!$D$41:$D$42</c:f>
              <c:numCache>
                <c:formatCode>0%</c:formatCode>
                <c:ptCount val="2"/>
                <c:pt idx="0">
                  <c:v>4.2105263157894736E-2</c:v>
                </c:pt>
                <c:pt idx="1">
                  <c:v>0.95789473684210524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4-BA46-483C-A354-A687FF8A7B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2"/>
        <c:gapDepth val="360"/>
        <c:shape val="box"/>
        <c:axId val="40591360"/>
        <c:axId val="40592896"/>
        <c:axId val="56636736"/>
      </c:bar3DChart>
      <c:catAx>
        <c:axId val="40591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0592896"/>
        <c:crosses val="autoZero"/>
        <c:auto val="1"/>
        <c:lblAlgn val="ctr"/>
        <c:lblOffset val="100"/>
        <c:noMultiLvlLbl val="0"/>
      </c:catAx>
      <c:valAx>
        <c:axId val="405928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0591360"/>
        <c:crosses val="autoZero"/>
        <c:crossBetween val="between"/>
      </c:valAx>
      <c:serAx>
        <c:axId val="56636736"/>
        <c:scaling>
          <c:orientation val="minMax"/>
        </c:scaling>
        <c:delete val="1"/>
        <c:axPos val="b"/>
        <c:majorTickMark val="none"/>
        <c:minorTickMark val="none"/>
        <c:tickLblPos val="nextTo"/>
        <c:crossAx val="40592896"/>
        <c:crosses val="autoZero"/>
      </c:ser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29497-F9D9-4725-B69C-B3F6EC1B1A61}" type="datetimeFigureOut">
              <a:rPr lang="pt-BR" smtClean="0"/>
              <a:t>30/05/2021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6D11A-BB14-459C-B9DF-2142F897292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371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29497-F9D9-4725-B69C-B3F6EC1B1A61}" type="datetimeFigureOut">
              <a:rPr lang="pt-BR" smtClean="0"/>
              <a:t>30/05/2021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6D11A-BB14-459C-B9DF-2142F897292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6535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29497-F9D9-4725-B69C-B3F6EC1B1A61}" type="datetimeFigureOut">
              <a:rPr lang="pt-BR" smtClean="0"/>
              <a:t>30/05/2021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6D11A-BB14-459C-B9DF-2142F897292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1837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29497-F9D9-4725-B69C-B3F6EC1B1A61}" type="datetimeFigureOut">
              <a:rPr lang="pt-BR" smtClean="0"/>
              <a:t>30/05/2021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6D11A-BB14-459C-B9DF-2142F897292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4341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29497-F9D9-4725-B69C-B3F6EC1B1A61}" type="datetimeFigureOut">
              <a:rPr lang="pt-BR" smtClean="0"/>
              <a:t>30/05/2021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6D11A-BB14-459C-B9DF-2142F897292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6017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29497-F9D9-4725-B69C-B3F6EC1B1A61}" type="datetimeFigureOut">
              <a:rPr lang="pt-BR" smtClean="0"/>
              <a:t>30/05/2021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6D11A-BB14-459C-B9DF-2142F897292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2509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29497-F9D9-4725-B69C-B3F6EC1B1A61}" type="datetimeFigureOut">
              <a:rPr lang="pt-BR" smtClean="0"/>
              <a:t>30/05/2021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6D11A-BB14-459C-B9DF-2142F897292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2857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29497-F9D9-4725-B69C-B3F6EC1B1A61}" type="datetimeFigureOut">
              <a:rPr lang="pt-BR" smtClean="0"/>
              <a:t>30/05/2021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6D11A-BB14-459C-B9DF-2142F897292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2219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29497-F9D9-4725-B69C-B3F6EC1B1A61}" type="datetimeFigureOut">
              <a:rPr lang="pt-BR" smtClean="0"/>
              <a:t>30/05/2021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6D11A-BB14-459C-B9DF-2142F897292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7388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29497-F9D9-4725-B69C-B3F6EC1B1A61}" type="datetimeFigureOut">
              <a:rPr lang="pt-BR" smtClean="0"/>
              <a:t>30/05/2021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6D11A-BB14-459C-B9DF-2142F897292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9223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29497-F9D9-4725-B69C-B3F6EC1B1A61}" type="datetimeFigureOut">
              <a:rPr lang="pt-BR" smtClean="0"/>
              <a:t>30/05/2021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6D11A-BB14-459C-B9DF-2142F897292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2051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29497-F9D9-4725-B69C-B3F6EC1B1A61}" type="datetimeFigureOut">
              <a:rPr lang="pt-BR" smtClean="0"/>
              <a:t>30/05/2021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6D11A-BB14-459C-B9DF-2142F897292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1772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3068960" y="128464"/>
            <a:ext cx="3435896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600" b="1" dirty="0"/>
              <a:t>PREVALÊNCIA DE HEPATITE C EM TRABALHADORES DO PORTO DE SANTOS COMPARANDO COM A PREVALÊNCIA NA POPULAÇÃO NÃO PORTUÁRIA DO MUNICÍPIO DE SANTOS</a:t>
            </a:r>
            <a:endParaRPr lang="pt-BR" sz="1500" b="1" dirty="0"/>
          </a:p>
        </p:txBody>
      </p:sp>
      <p:sp>
        <p:nvSpPr>
          <p:cNvPr id="5" name="Espaço Reservado para Texto 2"/>
          <p:cNvSpPr txBox="1">
            <a:spLocks/>
          </p:cNvSpPr>
          <p:nvPr/>
        </p:nvSpPr>
        <p:spPr>
          <a:xfrm>
            <a:off x="188640" y="939788"/>
            <a:ext cx="3168923" cy="1081087"/>
          </a:xfrm>
          <a:prstGeom prst="rect">
            <a:avLst/>
          </a:prstGeom>
          <a:ln>
            <a:solidFill>
              <a:schemeClr val="tx1"/>
            </a:solidFill>
            <a:prstDash val="sysDot"/>
          </a:ln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b="1" dirty="0" err="1"/>
              <a:t>Alvo</a:t>
            </a:r>
            <a:r>
              <a:rPr lang="en-US" sz="1200" b="1" dirty="0"/>
              <a:t> do </a:t>
            </a:r>
            <a:r>
              <a:rPr lang="en-US" sz="1200" b="1" dirty="0" err="1"/>
              <a:t>estudo</a:t>
            </a:r>
            <a:r>
              <a:rPr lang="en-US" sz="1200" dirty="0"/>
              <a:t>:</a:t>
            </a:r>
          </a:p>
          <a:p>
            <a:r>
              <a:rPr lang="en-US" sz="1200" dirty="0" err="1"/>
              <a:t>Soroprevalência</a:t>
            </a:r>
            <a:r>
              <a:rPr lang="en-US" sz="1200" dirty="0"/>
              <a:t> do HVC </a:t>
            </a:r>
          </a:p>
          <a:p>
            <a:pPr marL="0" indent="0">
              <a:buNone/>
            </a:pPr>
            <a:r>
              <a:rPr lang="en-US" sz="1200" b="1" dirty="0" err="1"/>
              <a:t>População</a:t>
            </a:r>
            <a:r>
              <a:rPr lang="en-US" sz="1200" b="1" dirty="0"/>
              <a:t>: </a:t>
            </a:r>
          </a:p>
          <a:p>
            <a:r>
              <a:rPr lang="en-US" sz="1200" dirty="0" err="1"/>
              <a:t>Trabalhador</a:t>
            </a:r>
            <a:r>
              <a:rPr lang="en-US" sz="1200" dirty="0"/>
              <a:t> </a:t>
            </a:r>
            <a:r>
              <a:rPr lang="en-US" sz="1200" dirty="0" err="1"/>
              <a:t>portuário</a:t>
            </a:r>
            <a:endParaRPr lang="en-US" sz="12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200" dirty="0"/>
          </a:p>
          <a:p>
            <a:endParaRPr lang="pt-BR" sz="1200" dirty="0"/>
          </a:p>
        </p:txBody>
      </p:sp>
      <p:sp>
        <p:nvSpPr>
          <p:cNvPr id="6" name="Espaço Reservado para Texto 4"/>
          <p:cNvSpPr txBox="1">
            <a:spLocks/>
          </p:cNvSpPr>
          <p:nvPr/>
        </p:nvSpPr>
        <p:spPr>
          <a:xfrm>
            <a:off x="188640" y="2061325"/>
            <a:ext cx="6624736" cy="2942724"/>
          </a:xfrm>
          <a:prstGeom prst="rect">
            <a:avLst/>
          </a:prstGeom>
          <a:ln>
            <a:solidFill>
              <a:schemeClr val="tx1"/>
            </a:solidFill>
            <a:prstDash val="sysDot"/>
          </a:ln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sz="1050" b="1" dirty="0"/>
              <a:t>Estudo</a:t>
            </a:r>
          </a:p>
          <a:p>
            <a:pPr marL="0" indent="0" algn="just">
              <a:buNone/>
            </a:pPr>
            <a:r>
              <a:rPr lang="pt-BR" sz="1050" dirty="0"/>
              <a:t>	Para determinação da prevalência de HCV em trabalhadores do Porto de Santos, realizou-se estudo transversal, descritivo, em 190 trabalhadores do Porto no período de janeiro de 2017, utilizando-se como parâmetro comparativo resultados de prevalência do HCV realizados previamente pela ONG “Grupo Esperança” em mutirões de saúde previamente agendados em diferentes locais do munícipio de Santos. </a:t>
            </a:r>
          </a:p>
          <a:p>
            <a:pPr marL="0" indent="0" algn="just">
              <a:buNone/>
            </a:pPr>
            <a:r>
              <a:rPr lang="pt-BR" sz="1050" dirty="0"/>
              <a:t>	Durante o estudo, os portuários responderam ao questionário elaborado previamente para a obtenção de dados demográficos e epidemiológicos.  O questionário contemplou variáveis para caracterização demográfica, incluindo gênero, idade, etnia, escolaridade, estado civil e </a:t>
            </a:r>
            <a:r>
              <a:rPr lang="pt-BR" sz="1050" dirty="0" err="1"/>
              <a:t>soropositividade</a:t>
            </a:r>
            <a:r>
              <a:rPr lang="pt-BR" sz="1050" dirty="0"/>
              <a:t> para o HIV, além de variáveis referentes a fatores de risco para infecção do HCV2, incluindo transfusão de sangue ou derivados, transplante de órgãos ou células, cirurgias, tatuagens, uso de </a:t>
            </a:r>
            <a:r>
              <a:rPr lang="pt-BR" sz="1050" dirty="0" err="1"/>
              <a:t>piercing</a:t>
            </a:r>
            <a:r>
              <a:rPr lang="pt-BR" sz="1050" dirty="0"/>
              <a:t>, acupuntura, uso de preservativos ou de sexo anal desprotegido, uso de drogas ilícitas inaláveis ou injetáveis.</a:t>
            </a:r>
          </a:p>
          <a:p>
            <a:pPr marL="0" indent="0" algn="just">
              <a:buNone/>
            </a:pPr>
            <a:r>
              <a:rPr lang="pt-BR" sz="1050" dirty="0"/>
              <a:t>	Critérios de Exclusão: Relatos de  hepatite prévia ou não consentimento em assinar o Termo de Consentimento Livre e Esclarecido (TCLE), conforme a resolução 466/12 do Conselho Nacional de Saúde, para pesquisa que envolvem seres humanos. </a:t>
            </a:r>
          </a:p>
          <a:p>
            <a:pPr marL="0" indent="0" algn="just">
              <a:buNone/>
            </a:pPr>
            <a:r>
              <a:rPr lang="pt-BR" sz="1050" dirty="0"/>
              <a:t>	Os indivíduos participantes foram submetidos ao teste rápido de Hepatite C fornecido pelo Ministério da Saúde (HCV ELISA TEST BIOEASY que apresenta sensibilidade de 99,9% e especificidade acima de 99,8%).</a:t>
            </a: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10634"/>
            <a:ext cx="1713708" cy="892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Resultado de imagem para porto de santo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1008" y="899592"/>
            <a:ext cx="3312368" cy="1121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1" name="Grá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7298409"/>
              </p:ext>
            </p:extLst>
          </p:nvPr>
        </p:nvGraphicFramePr>
        <p:xfrm>
          <a:off x="4786908" y="5102600"/>
          <a:ext cx="1512168" cy="10388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Espaço Reservado para Texto 4"/>
          <p:cNvSpPr txBox="1">
            <a:spLocks/>
          </p:cNvSpPr>
          <p:nvPr/>
        </p:nvSpPr>
        <p:spPr>
          <a:xfrm>
            <a:off x="188640" y="5076056"/>
            <a:ext cx="6624736" cy="1140774"/>
          </a:xfrm>
          <a:prstGeom prst="rect">
            <a:avLst/>
          </a:prstGeom>
          <a:ln>
            <a:solidFill>
              <a:schemeClr val="tx1"/>
            </a:solidFill>
            <a:prstDash val="sysDot"/>
          </a:ln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sz="1050" b="1" dirty="0"/>
              <a:t>Achados</a:t>
            </a:r>
          </a:p>
          <a:p>
            <a:pPr marL="0" indent="0" algn="just">
              <a:buNone/>
            </a:pPr>
            <a:endParaRPr lang="pt-BR" sz="1050" b="1" dirty="0"/>
          </a:p>
          <a:p>
            <a:pPr marL="0" indent="0" algn="just">
              <a:buNone/>
            </a:pPr>
            <a:r>
              <a:rPr lang="pt-BR" sz="1050" dirty="0"/>
              <a:t>Relação portuário X formas de contaminação</a:t>
            </a:r>
          </a:p>
          <a:p>
            <a:pPr marL="0" indent="0" algn="just">
              <a:buNone/>
            </a:pPr>
            <a:endParaRPr lang="pt-BR" sz="1050" dirty="0"/>
          </a:p>
          <a:p>
            <a:pPr marL="0" indent="0" algn="just">
              <a:buNone/>
            </a:pPr>
            <a:r>
              <a:rPr lang="pt-BR" sz="1050" dirty="0"/>
              <a:t>Discussão dos 4% X base populacional do Estado de São Paulo.</a:t>
            </a:r>
          </a:p>
        </p:txBody>
      </p:sp>
      <p:sp>
        <p:nvSpPr>
          <p:cNvPr id="9" name="Espaço Reservado para Texto 4">
            <a:extLst>
              <a:ext uri="{FF2B5EF4-FFF2-40B4-BE49-F238E27FC236}">
                <a16:creationId xmlns:a16="http://schemas.microsoft.com/office/drawing/2014/main" id="{4F8D254D-9AE6-4671-9689-37D061EFB908}"/>
              </a:ext>
            </a:extLst>
          </p:cNvPr>
          <p:cNvSpPr txBox="1">
            <a:spLocks/>
          </p:cNvSpPr>
          <p:nvPr/>
        </p:nvSpPr>
        <p:spPr>
          <a:xfrm>
            <a:off x="188640" y="6288837"/>
            <a:ext cx="6624736" cy="2726699"/>
          </a:xfrm>
          <a:prstGeom prst="rect">
            <a:avLst/>
          </a:prstGeom>
          <a:ln>
            <a:solidFill>
              <a:schemeClr val="tx1"/>
            </a:solidFill>
            <a:prstDash val="sysDot"/>
          </a:ln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sz="1050" b="1" dirty="0"/>
              <a:t>Fatores adicionais</a:t>
            </a:r>
          </a:p>
          <a:p>
            <a:pPr marL="0" indent="0" algn="just">
              <a:buNone/>
            </a:pPr>
            <a:endParaRPr lang="pt-BR" sz="1050" b="1" dirty="0"/>
          </a:p>
          <a:p>
            <a:pPr algn="just"/>
            <a:r>
              <a:rPr lang="pt-BR" sz="1050" dirty="0"/>
              <a:t>Aumento de sinistralidade de plano de saúde.</a:t>
            </a:r>
          </a:p>
          <a:p>
            <a:pPr algn="just"/>
            <a:r>
              <a:rPr lang="pt-BR" sz="1050" dirty="0"/>
              <a:t>Aumento do absenteísmo pelo HCV</a:t>
            </a:r>
            <a:r>
              <a:rPr lang="pt-BR" sz="1050" b="1" dirty="0"/>
              <a:t>.</a:t>
            </a:r>
          </a:p>
          <a:p>
            <a:pPr marL="0" indent="0" algn="just">
              <a:buNone/>
            </a:pPr>
            <a:endParaRPr lang="pt-BR" sz="1050" b="1" dirty="0"/>
          </a:p>
          <a:p>
            <a:pPr marL="0" indent="0" algn="just">
              <a:buNone/>
            </a:pPr>
            <a:r>
              <a:rPr lang="pt-BR" sz="1050" b="1" dirty="0"/>
              <a:t>Recomendações</a:t>
            </a:r>
          </a:p>
          <a:p>
            <a:pPr marL="0" indent="0" algn="just">
              <a:buNone/>
            </a:pPr>
            <a:endParaRPr lang="pt-BR" sz="1050" b="1" dirty="0"/>
          </a:p>
          <a:p>
            <a:pPr marL="228600" indent="-228600" algn="just">
              <a:buAutoNum type="arabicPeriod"/>
            </a:pPr>
            <a:r>
              <a:rPr lang="pt-BR" sz="1050" dirty="0"/>
              <a:t>Programa de educação em saúde</a:t>
            </a:r>
          </a:p>
          <a:p>
            <a:pPr marL="0" indent="0" algn="just">
              <a:buNone/>
            </a:pPr>
            <a:r>
              <a:rPr lang="pt-BR" sz="1050" dirty="0"/>
              <a:t>              Criar material informativo sobre as Hepatites;  Aumentar a cobertura vacinal contra o vírus da Hepatite B       </a:t>
            </a:r>
          </a:p>
          <a:p>
            <a:pPr marL="228600" indent="-228600" algn="just">
              <a:buAutoNum type="arabicPeriod" startAt="2"/>
            </a:pPr>
            <a:r>
              <a:rPr lang="pt-BR" sz="1050" dirty="0"/>
              <a:t>Estimular o conhecimento da condição sorológica com testagem nos trabalhadores portuários incluindo  os denominados  avulsos, em parceria com o município.</a:t>
            </a:r>
          </a:p>
          <a:p>
            <a:pPr marL="228600" indent="-228600" algn="just">
              <a:buFont typeface="Arial" panose="020B0604020202020204" pitchFamily="34" charset="0"/>
              <a:buAutoNum type="arabicPeriod" startAt="2"/>
            </a:pPr>
            <a:r>
              <a:rPr lang="pt-BR" sz="1050" dirty="0"/>
              <a:t>Determinar referência e contra referência pública para atendimento;</a:t>
            </a:r>
          </a:p>
          <a:p>
            <a:pPr marL="228600" indent="-228600" algn="just">
              <a:buFont typeface="Arial" panose="020B0604020202020204" pitchFamily="34" charset="0"/>
              <a:buAutoNum type="arabicPeriod" startAt="2"/>
            </a:pPr>
            <a:r>
              <a:rPr lang="pt-BR" sz="1050" dirty="0"/>
              <a:t>Estabelecer metodologia de encaminhamento para grupos de apoio aos portadores em parceria com a rede de referência;</a:t>
            </a:r>
          </a:p>
          <a:p>
            <a:pPr marL="228600" indent="-228600" algn="just">
              <a:buFont typeface="Arial" panose="020B0604020202020204" pitchFamily="34" charset="0"/>
              <a:buAutoNum type="arabicPeriod" startAt="2"/>
            </a:pPr>
            <a:endParaRPr lang="pt-BR" sz="1050" b="1" dirty="0"/>
          </a:p>
          <a:p>
            <a:pPr marL="228600" indent="-228600" algn="just">
              <a:buFont typeface="Arial" panose="020B0604020202020204" pitchFamily="34" charset="0"/>
              <a:buAutoNum type="arabicPeriod" startAt="2"/>
            </a:pPr>
            <a:endParaRPr lang="pt-BR" sz="1050" b="1" dirty="0"/>
          </a:p>
          <a:p>
            <a:pPr marL="0" indent="0" algn="just">
              <a:buNone/>
            </a:pPr>
            <a:endParaRPr lang="pt-BR" sz="1050" b="1" dirty="0"/>
          </a:p>
          <a:p>
            <a:pPr marL="228600" indent="-228600" algn="just">
              <a:buAutoNum type="arabicPeriod" startAt="3"/>
            </a:pPr>
            <a:endParaRPr lang="pt-BR" sz="1050" b="1" dirty="0"/>
          </a:p>
          <a:p>
            <a:pPr marL="0" indent="0" algn="just">
              <a:buNone/>
            </a:pPr>
            <a:endParaRPr lang="pt-BR" sz="1050" b="1" dirty="0"/>
          </a:p>
          <a:p>
            <a:pPr marL="0" indent="0" algn="just">
              <a:buNone/>
            </a:pPr>
            <a:endParaRPr lang="pt-BR" sz="1050" b="1" dirty="0"/>
          </a:p>
        </p:txBody>
      </p:sp>
    </p:spTree>
    <p:extLst>
      <p:ext uri="{BB962C8B-B14F-4D97-AF65-F5344CB8AC3E}">
        <p14:creationId xmlns:p14="http://schemas.microsoft.com/office/powerpoint/2010/main" val="16964961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381</Words>
  <Application>Microsoft Office PowerPoint</Application>
  <PresentationFormat>On-screen Show (4:3)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PowerPoint Presentation</vt:lpstr>
    </vt:vector>
  </TitlesOfParts>
  <Company>AngloAmerican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Moreira, Alexandre Roberto Roca</dc:creator>
  <cp:lastModifiedBy>Gustavo Mendes</cp:lastModifiedBy>
  <cp:revision>11</cp:revision>
  <dcterms:created xsi:type="dcterms:W3CDTF">2018-01-27T21:12:24Z</dcterms:created>
  <dcterms:modified xsi:type="dcterms:W3CDTF">2021-05-31T00:49:15Z</dcterms:modified>
</cp:coreProperties>
</file>